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</p:sldMasterIdLst>
  <p:notesMasterIdLst>
    <p:notesMasterId r:id="rId49"/>
  </p:notesMasterIdLst>
  <p:sldIdLst>
    <p:sldId id="326" r:id="rId4"/>
    <p:sldId id="415" r:id="rId5"/>
    <p:sldId id="388" r:id="rId6"/>
    <p:sldId id="389" r:id="rId7"/>
    <p:sldId id="393" r:id="rId8"/>
    <p:sldId id="392" r:id="rId9"/>
    <p:sldId id="395" r:id="rId10"/>
    <p:sldId id="394" r:id="rId11"/>
    <p:sldId id="275" r:id="rId12"/>
    <p:sldId id="313" r:id="rId13"/>
    <p:sldId id="334" r:id="rId14"/>
    <p:sldId id="278" r:id="rId15"/>
    <p:sldId id="279" r:id="rId16"/>
    <p:sldId id="340" r:id="rId17"/>
    <p:sldId id="378" r:id="rId18"/>
    <p:sldId id="323" r:id="rId19"/>
    <p:sldId id="322" r:id="rId20"/>
    <p:sldId id="316" r:id="rId21"/>
    <p:sldId id="341" r:id="rId22"/>
    <p:sldId id="317" r:id="rId23"/>
    <p:sldId id="382" r:id="rId24"/>
    <p:sldId id="318" r:id="rId25"/>
    <p:sldId id="347" r:id="rId26"/>
    <p:sldId id="325" r:id="rId27"/>
    <p:sldId id="351" r:id="rId28"/>
    <p:sldId id="396" r:id="rId29"/>
    <p:sldId id="416" r:id="rId30"/>
    <p:sldId id="397" r:id="rId31"/>
    <p:sldId id="398" r:id="rId32"/>
    <p:sldId id="399" r:id="rId33"/>
    <p:sldId id="401" r:id="rId34"/>
    <p:sldId id="400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413" r:id="rId47"/>
    <p:sldId id="41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7" autoAdjust="0"/>
    <p:restoredTop sz="86474" autoAdjust="0"/>
  </p:normalViewPr>
  <p:slideViewPr>
    <p:cSldViewPr>
      <p:cViewPr varScale="1">
        <p:scale>
          <a:sx n="100" d="100"/>
          <a:sy n="100" d="100"/>
        </p:scale>
        <p:origin x="18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FB5BB-B32A-46DC-A8D6-3A064752ED63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8CEB2-3D28-4A1C-BCA7-70BB9C2D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0158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b="1" dirty="0" smtClean="0"/>
              <a:t>(Clements 2004)</a:t>
            </a:r>
          </a:p>
          <a:p>
            <a:pPr eaLnBrk="1" hangingPunct="1"/>
            <a:r>
              <a:rPr lang="en-US" b="1" dirty="0" smtClean="0"/>
              <a:t>(</a:t>
            </a:r>
            <a:r>
              <a:rPr lang="en-US" b="1" dirty="0" err="1" smtClean="0"/>
              <a:t>Rideout</a:t>
            </a:r>
            <a:r>
              <a:rPr lang="en-US" b="1" dirty="0" smtClean="0"/>
              <a:t>, V. et. al. 2005)</a:t>
            </a:r>
          </a:p>
          <a:p>
            <a:pPr eaLnBrk="1" hangingPunct="1"/>
            <a:r>
              <a:rPr lang="en-US" b="1" dirty="0" smtClean="0"/>
              <a:t>-(</a:t>
            </a:r>
            <a:r>
              <a:rPr lang="en-US" b="1" dirty="0" err="1" smtClean="0"/>
              <a:t>Cauchon</a:t>
            </a:r>
            <a:r>
              <a:rPr lang="en-US" b="1" dirty="0" smtClean="0"/>
              <a:t>, USA Today 2005)</a:t>
            </a:r>
          </a:p>
          <a:p>
            <a:pPr eaLnBrk="1" hangingPunct="1"/>
            <a:r>
              <a:rPr lang="en-US" b="1" dirty="0" smtClean="0"/>
              <a:t>-(Pacific Forest and Watershed Lands Stewardship Council, 2006)</a:t>
            </a:r>
          </a:p>
          <a:p>
            <a:pPr eaLnBrk="1" hangingPunct="1"/>
            <a:r>
              <a:rPr lang="en-US" b="1" dirty="0" smtClean="0"/>
              <a:t>-(</a:t>
            </a:r>
            <a:r>
              <a:rPr lang="en-US" b="1" dirty="0" err="1" smtClean="0"/>
              <a:t>Pergams</a:t>
            </a:r>
            <a:r>
              <a:rPr lang="en-US" b="1" dirty="0" smtClean="0"/>
              <a:t> &amp; </a:t>
            </a:r>
            <a:r>
              <a:rPr lang="en-US" b="1" dirty="0" err="1" smtClean="0"/>
              <a:t>Zaradic</a:t>
            </a:r>
            <a:r>
              <a:rPr lang="en-US" b="1" dirty="0" smtClean="0"/>
              <a:t> 2006)</a:t>
            </a:r>
          </a:p>
          <a:p>
            <a:pPr eaLnBrk="1" hangingPunct="1"/>
            <a:r>
              <a:rPr lang="en-US" b="1" dirty="0" smtClean="0"/>
              <a:t>-(Outdoor Industry Association)</a:t>
            </a:r>
          </a:p>
        </p:txBody>
      </p:sp>
    </p:spTree>
    <p:extLst>
      <p:ext uri="{BB962C8B-B14F-4D97-AF65-F5344CB8AC3E}">
        <p14:creationId xmlns:p14="http://schemas.microsoft.com/office/powerpoint/2010/main" val="681315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4298B-E81F-4205-A82C-567930363B9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Radio scripts, essays on national wildlife refuges</a:t>
            </a:r>
          </a:p>
        </p:txBody>
      </p:sp>
    </p:spTree>
    <p:extLst>
      <p:ext uri="{BB962C8B-B14F-4D97-AF65-F5344CB8AC3E}">
        <p14:creationId xmlns:p14="http://schemas.microsoft.com/office/powerpoint/2010/main" val="238314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Parallel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CEB2-3D28-4A1C-BCA7-70BB9C2DE6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4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00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6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6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9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3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58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352800"/>
            <a:ext cx="61722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79900"/>
            <a:ext cx="5638800" cy="7620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778D880-92FE-489C-920F-D117C352B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99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9923-12C0-4124-A476-E3E68FF0A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4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3A3B3-A199-4C3A-820F-F54A5796E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5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42801-D624-48CB-9936-33D24CF81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020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F7855-0380-42DB-B8CB-6FCEA5056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311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566E5-D235-44D3-9557-AE8B436714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DF89-BE40-40F8-868D-925CDD2E4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82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0109E-8A2A-490B-9C60-965E4EFAE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04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40DE3-177B-4E83-BADF-3949E0E7F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086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F2CA4-B341-4170-ACE2-D61C1FC41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75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BA5E-8171-45F7-B5CE-D418AE8B2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82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85BFF88-DAF3-4CF0-9E77-E9E292763D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27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8EFD39-221D-40D2-8459-EC30B48ACEA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854BB2F-B03D-4B97-9F0B-6443CB297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5A6-30B5-4142-8ADC-0EA546E7D181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3C2B3-743C-4CC4-8970-1C9A6C035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35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838200"/>
            <a:ext cx="7239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Impact" panose="020B080603090205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Impact" panose="020B080603090205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Impact" panose="020B0806030902050204" pitchFamily="34" charset="0"/>
              </a:defRPr>
            </a:lvl1pPr>
          </a:lstStyle>
          <a:p>
            <a:fld id="{3DAFD673-7281-4F47-8485-93B158F13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07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5" y="914400"/>
            <a:ext cx="4743180" cy="4648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00" y="533400"/>
            <a:ext cx="4076700" cy="54356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14900" y="533400"/>
            <a:ext cx="40767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U.S. FISH &amp; WILDLIFE SERVICE and    ALASKA GEOGRAPHIC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4900" y="5411924"/>
            <a:ext cx="4076700" cy="55707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20" b="1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The Stick and String Naturalist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Kenai National Wildlife Refuge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502" y="1056620"/>
            <a:ext cx="623098" cy="65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950" y="1065388"/>
            <a:ext cx="533400" cy="6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C900229547[2]"/>
          <p:cNvPicPr>
            <a:picLocks noGrp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7829" flipH="1">
            <a:off x="504595" y="934542"/>
            <a:ext cx="634160" cy="315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conner\AppData\Local\Microsoft\Windows\Temporary Internet Files\Content.IE5\FIK3UNA4\MC900351366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2743200"/>
            <a:ext cx="13874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743200"/>
            <a:ext cx="1902245" cy="22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209800"/>
            <a:ext cx="53467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Camp Goals:</a:t>
            </a:r>
          </a:p>
          <a:p>
            <a:endParaRPr lang="en-US" sz="20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To provide an immersion experience into the world of bow hunting. </a:t>
            </a:r>
          </a:p>
          <a:p>
            <a:endParaRPr lang="en-US" sz="20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To develop an interactive learning experience </a:t>
            </a:r>
            <a:r>
              <a:rPr lang="en-US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without</a:t>
            </a:r>
            <a:r>
              <a:rPr lang="en-US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the use of PowerPoint, lectures or handouts. </a:t>
            </a:r>
          </a:p>
          <a:p>
            <a:endParaRPr lang="en-US" sz="20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To give participants the tools and techniques to pursue a lifetime passion for nature.   </a:t>
            </a:r>
            <a:endParaRPr lang="en-US" sz="2000" dirty="0"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0"/>
            <a:ext cx="5715000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057400"/>
            <a:ext cx="6629400" cy="6019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Walking in the Footsteps of Fred Bear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Taking </a:t>
            </a:r>
            <a:r>
              <a:rPr lang="en-US" sz="2800" dirty="0">
                <a:solidFill>
                  <a:srgbClr val="7030A0"/>
                </a:solidFill>
              </a:rPr>
              <a:t>Aim at Invasive Species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Walking </a:t>
            </a:r>
            <a:r>
              <a:rPr lang="en-US" sz="2800" dirty="0">
                <a:solidFill>
                  <a:srgbClr val="7030A0"/>
                </a:solidFill>
              </a:rPr>
              <a:t>with Nature: Pacing, Stride Length, and Tracks!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“</a:t>
            </a:r>
            <a:r>
              <a:rPr lang="en-US" sz="2800" dirty="0">
                <a:solidFill>
                  <a:srgbClr val="7030A0"/>
                </a:solidFill>
              </a:rPr>
              <a:t>You Stink</a:t>
            </a:r>
            <a:r>
              <a:rPr lang="en-US" sz="2800" dirty="0" smtClean="0">
                <a:solidFill>
                  <a:srgbClr val="7030A0"/>
                </a:solidFill>
              </a:rPr>
              <a:t>!”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smtClean="0">
                <a:solidFill>
                  <a:srgbClr val="7030A0"/>
                </a:solidFill>
              </a:rPr>
              <a:t>The </a:t>
            </a:r>
            <a:r>
              <a:rPr lang="en-US" sz="2800" dirty="0">
                <a:solidFill>
                  <a:srgbClr val="7030A0"/>
                </a:solidFill>
              </a:rPr>
              <a:t>Snapshot Hunter. 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The</a:t>
            </a:r>
            <a:r>
              <a:rPr lang="en-US" sz="2800" dirty="0">
                <a:solidFill>
                  <a:srgbClr val="7030A0"/>
                </a:solidFill>
              </a:rPr>
              <a:t> Stick And String Master Naturalist Challenge!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7600"/>
            <a:ext cx="3771902" cy="25146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" y="709056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The Stick and String Naturalist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5" y="0"/>
            <a:ext cx="9342328" cy="701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92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7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" y="914400"/>
            <a:ext cx="9135374" cy="514984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56263" cy="1054250"/>
          </a:xfrm>
        </p:spPr>
        <p:txBody>
          <a:bodyPr/>
          <a:lstStyle/>
          <a:p>
            <a:pPr algn="l"/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Wednesday</a:t>
            </a:r>
            <a:r>
              <a:rPr lang="en-US" sz="3600" b="1" dirty="0"/>
              <a:t>	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Tracking </a:t>
            </a:r>
            <a:r>
              <a:rPr lang="en-US" sz="3600" b="1" dirty="0"/>
              <a:t>and the art of seeing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777988"/>
            <a:ext cx="6934200" cy="46238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3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56263" cy="1054250"/>
          </a:xfrm>
        </p:spPr>
        <p:txBody>
          <a:bodyPr/>
          <a:lstStyle/>
          <a:p>
            <a:pPr algn="l"/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sz="3600" b="1" dirty="0"/>
              <a:t>	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Tracking </a:t>
            </a:r>
            <a:r>
              <a:rPr lang="en-US" sz="3600" b="1" dirty="0"/>
              <a:t>and the art of seeing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89992" l="9976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-609600"/>
            <a:ext cx="8540152" cy="5443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6" y="2748950"/>
            <a:ext cx="7352581" cy="40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756263" cy="1054250"/>
          </a:xfrm>
        </p:spPr>
        <p:txBody>
          <a:bodyPr/>
          <a:lstStyle/>
          <a:p>
            <a:r>
              <a:rPr lang="en-US" dirty="0" smtClean="0"/>
              <a:t>Why teach nature based skills?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4793" y="304800"/>
            <a:ext cx="7756263" cy="1054250"/>
          </a:xfrm>
        </p:spPr>
        <p:txBody>
          <a:bodyPr/>
          <a:lstStyle/>
          <a:p>
            <a:pPr algn="l"/>
            <a:r>
              <a:rPr lang="en-US" sz="3600" b="1" dirty="0" smtClean="0"/>
              <a:t>Thursday</a:t>
            </a:r>
            <a:br>
              <a:rPr lang="en-US" sz="3600" b="1" dirty="0" smtClean="0"/>
            </a:br>
            <a:r>
              <a:rPr lang="en-US" sz="3600" b="1" dirty="0" smtClean="0"/>
              <a:t>The </a:t>
            </a:r>
            <a:r>
              <a:rPr lang="en-US" sz="3600" b="1" dirty="0"/>
              <a:t>“snapshot” hunter; pursuing wildlife through the </a:t>
            </a:r>
            <a:r>
              <a:rPr lang="en-US" sz="3600" b="1" dirty="0" smtClean="0"/>
              <a:t>lens.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325" y="2055962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SCN015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95400"/>
            <a:ext cx="7583858" cy="4267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4495800" cy="1905000"/>
          </a:xfrm>
        </p:spPr>
        <p:txBody>
          <a:bodyPr/>
          <a:lstStyle/>
          <a:p>
            <a:pPr algn="l"/>
            <a:r>
              <a:rPr lang="en-US" sz="3200" b="1" dirty="0" smtClean="0"/>
              <a:t>Friday</a:t>
            </a:r>
            <a:r>
              <a:rPr lang="en-US" sz="3200" b="1" dirty="0"/>
              <a:t>	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228600"/>
            <a:ext cx="4724400" cy="6553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31076">
            <a:off x="-844460" y="2416797"/>
            <a:ext cx="695642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6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55686"/>
            <a:ext cx="3124200" cy="67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38200" y="533401"/>
            <a:ext cx="7745412" cy="914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Pay </a:t>
            </a:r>
            <a:r>
              <a:rPr lang="en-US" sz="4000" dirty="0">
                <a:solidFill>
                  <a:srgbClr val="7030A0"/>
                </a:solidFill>
              </a:rPr>
              <a:t>it forward!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103" y="1524000"/>
            <a:ext cx="2612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You are now the instructor!  </a:t>
            </a:r>
            <a:endParaRPr lang="en-US" sz="2400" dirty="0" smtClean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51" y="1371600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2400"/>
            <a:ext cx="4876800" cy="65024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09800" y="152400"/>
            <a:ext cx="48768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U.S. FISH &amp; WILDLIFE SERVICE and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ALASKA GEOGRAPHIC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6039247"/>
            <a:ext cx="4876800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The Stick and String Naturalist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Kenai National Wildlife Refuge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75620"/>
            <a:ext cx="838200" cy="877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4" y="675620"/>
            <a:ext cx="752475" cy="8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0"/>
            <a:ext cx="5419328" cy="722577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1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396" y="228600"/>
            <a:ext cx="4346449" cy="6521266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3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"/>
            <a:ext cx="8803251" cy="5867400"/>
          </a:xfrm>
        </p:spPr>
      </p:pic>
    </p:spTree>
    <p:extLst>
      <p:ext uri="{BB962C8B-B14F-4D97-AF65-F5344CB8AC3E}">
        <p14:creationId xmlns:p14="http://schemas.microsoft.com/office/powerpoint/2010/main" val="1748339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/>
          </p:cNvSpPr>
          <p:nvPr/>
        </p:nvSpPr>
        <p:spPr bwMode="auto">
          <a:xfrm>
            <a:off x="2169914" y="0"/>
            <a:ext cx="6688336" cy="4286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351" y="204267"/>
            <a:ext cx="2384227" cy="16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Text Box 7"/>
          <p:cNvSpPr txBox="1">
            <a:spLocks/>
          </p:cNvSpPr>
          <p:nvPr/>
        </p:nvSpPr>
        <p:spPr bwMode="auto">
          <a:xfrm>
            <a:off x="714375" y="4949279"/>
            <a:ext cx="7715250" cy="8719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is the extinction of the condor to a child who has never seen a wren?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928687" y="1875235"/>
            <a:ext cx="7072313" cy="260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Biologist and writer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Robert Michael Pyle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calls this disconnect the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“Extinction of Experience.”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asks:</a:t>
            </a: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1893094" y="535781"/>
            <a:ext cx="4339828" cy="70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Disconnect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9896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4800"/>
            <a:ext cx="8929353" cy="5943600"/>
          </a:xfrm>
        </p:spPr>
      </p:pic>
    </p:spTree>
    <p:extLst>
      <p:ext uri="{BB962C8B-B14F-4D97-AF65-F5344CB8AC3E}">
        <p14:creationId xmlns:p14="http://schemas.microsoft.com/office/powerpoint/2010/main" val="625970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" r="3907"/>
          <a:stretch/>
        </p:blipFill>
        <p:spPr>
          <a:xfrm>
            <a:off x="-76200" y="0"/>
            <a:ext cx="93726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9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5/50/Mayfly_nymph_dorsal_view_wing_buds_paired_gills.JPG/800px-Mayfly_nymph_dorsal_view_wing_buds_paired_gill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77073" y="2239963"/>
            <a:ext cx="1821103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30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picture of leech swimmi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108524"/>
            <a:ext cx="3803650" cy="21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picture of black articulated leech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048000" cy="128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425" y="4180206"/>
            <a:ext cx="29527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7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 casting 101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67009"/>
            <a:ext cx="3803650" cy="1822582"/>
          </a:xfrm>
          <a:prstGeom prst="rect">
            <a:avLst/>
          </a:prstGeom>
        </p:spPr>
      </p:pic>
      <p:pic>
        <p:nvPicPr>
          <p:cNvPr id="7170" name="Picture 2" descr="Related image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789001"/>
            <a:ext cx="3803650" cy="27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554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3276600" cy="2521446"/>
          </a:xfrm>
          <a:prstGeom prst="rect">
            <a:avLst/>
          </a:prstGeom>
        </p:spPr>
      </p:pic>
      <p:pic>
        <p:nvPicPr>
          <p:cNvPr id="8198" name="Picture 6" descr="Image result for picture of backpacker one pot meal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671" y="2133600"/>
            <a:ext cx="3803650" cy="25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58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572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073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04800"/>
            <a:ext cx="4235719" cy="2819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121982"/>
            <a:ext cx="3803650" cy="25351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" y="3389555"/>
            <a:ext cx="4493110" cy="29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219200"/>
            <a:ext cx="6324600" cy="4209812"/>
          </a:xfrm>
        </p:spPr>
      </p:pic>
    </p:spTree>
    <p:extLst>
      <p:ext uri="{BB962C8B-B14F-4D97-AF65-F5344CB8AC3E}">
        <p14:creationId xmlns:p14="http://schemas.microsoft.com/office/powerpoint/2010/main" val="4214308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69" y="671290"/>
            <a:ext cx="7691884" cy="5119910"/>
          </a:xfr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6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/>
          </p:cNvSpPr>
          <p:nvPr/>
        </p:nvSpPr>
        <p:spPr bwMode="auto">
          <a:xfrm>
            <a:off x="2169914" y="0"/>
            <a:ext cx="6688336" cy="4286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351" y="204267"/>
            <a:ext cx="2384227" cy="16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839515" y="1500188"/>
            <a:ext cx="7125891" cy="40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Children today spend little time in the outdoors</a:t>
            </a:r>
          </a:p>
        </p:txBody>
      </p:sp>
      <p:pic>
        <p:nvPicPr>
          <p:cNvPr id="25605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619" y="2518172"/>
            <a:ext cx="2537147" cy="3269382"/>
          </a:xfrm>
          <a:prstGeom prst="rect">
            <a:avLst/>
          </a:prstGeom>
          <a:noFill/>
          <a:ln w="165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5606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265">
            <a:off x="1571625" y="5674816"/>
            <a:ext cx="935385" cy="861715"/>
          </a:xfrm>
          <a:prstGeom prst="rect">
            <a:avLst/>
          </a:prstGeom>
          <a:noFill/>
          <a:ln w="889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5607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65150">
            <a:off x="266775" y="1665387"/>
            <a:ext cx="1251272" cy="906363"/>
          </a:xfrm>
          <a:prstGeom prst="rect">
            <a:avLst/>
          </a:prstGeom>
          <a:noFill/>
          <a:ln w="889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5608" name="Text Box 16"/>
          <p:cNvSpPr txBox="1">
            <a:spLocks noChangeArrowheads="1"/>
          </p:cNvSpPr>
          <p:nvPr/>
        </p:nvSpPr>
        <p:spPr bwMode="auto">
          <a:xfrm>
            <a:off x="1893094" y="535781"/>
            <a:ext cx="7018734" cy="70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Evidence of a Disconnect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7841" name="Text Box 17"/>
          <p:cNvSpPr txBox="1">
            <a:spLocks/>
          </p:cNvSpPr>
          <p:nvPr/>
        </p:nvSpPr>
        <p:spPr bwMode="auto">
          <a:xfrm>
            <a:off x="2911078" y="2196704"/>
            <a:ext cx="6054328" cy="34873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Survey of mothers – 71% played outdoors as children compared to 31% of their children.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Children spend 6.5 hours/day with media.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child is 6 times more likely to play a video game than ride a bike.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59% of parents say their children have less interest in the outdoors and 91% of these parents cite television, computers, and video games as the reason.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entry-level outdoor equipment has declined.</a:t>
            </a:r>
          </a:p>
        </p:txBody>
      </p:sp>
    </p:spTree>
    <p:extLst>
      <p:ext uri="{BB962C8B-B14F-4D97-AF65-F5344CB8AC3E}">
        <p14:creationId xmlns:p14="http://schemas.microsoft.com/office/powerpoint/2010/main" val="761407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21" y="990600"/>
            <a:ext cx="7010400" cy="467245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55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47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838200"/>
            <a:ext cx="7162800" cy="476773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7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0"/>
            <a:ext cx="7620000" cy="507875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Russian River Falls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279" y="1504278"/>
            <a:ext cx="4218193" cy="31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bp0.blogger.com/_58T83ivXA6M/Rp1XjN_xOiI/AAAAAAAAADc/Pqf56RrLgPM/s1600/russianfalls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29" y="2286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0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0156"/>
            <a:ext cx="8839200" cy="1054250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</a:rPr>
              <a:t>Future goals of the Stick and Sting Program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828800"/>
            <a:ext cx="7924800" cy="38770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Improve connectivity of activities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time on the water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Decrease time traveling to Outdoor Education Center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Utilize local experts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 a mentor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Offer alumni events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Help plug S&amp;S naturalists into local organizations that promote fishing events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94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92" y="1080291"/>
            <a:ext cx="7756263" cy="1054250"/>
          </a:xfrm>
        </p:spPr>
        <p:txBody>
          <a:bodyPr/>
          <a:lstStyle/>
          <a:p>
            <a:r>
              <a:rPr lang="en-US" sz="4000" b="1" dirty="0"/>
              <a:t>"The great charm of fly-fishing is that we are always learning." </a:t>
            </a:r>
            <a:br>
              <a:rPr lang="en-US" sz="4000" b="1" dirty="0"/>
            </a:br>
            <a:r>
              <a:rPr lang="en-US" sz="4000" b="1" dirty="0"/>
              <a:t>~Theodore Gordon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209800"/>
            <a:ext cx="3209402" cy="4279203"/>
          </a:xfrm>
        </p:spPr>
      </p:pic>
    </p:spTree>
    <p:extLst>
      <p:ext uri="{BB962C8B-B14F-4D97-AF65-F5344CB8AC3E}">
        <p14:creationId xmlns:p14="http://schemas.microsoft.com/office/powerpoint/2010/main" val="12211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"/>
            <a:ext cx="7467600" cy="609600"/>
          </a:xfrm>
        </p:spPr>
        <p:txBody>
          <a:bodyPr/>
          <a:lstStyle/>
          <a:p>
            <a:r>
              <a:rPr lang="en-US" dirty="0" smtClean="0"/>
              <a:t>There’s an app for that!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62000"/>
            <a:ext cx="4686300" cy="370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819150"/>
            <a:ext cx="4003487" cy="9986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66" y="4555213"/>
            <a:ext cx="5327966" cy="19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762000"/>
          </a:xfrm>
        </p:spPr>
        <p:txBody>
          <a:bodyPr/>
          <a:lstStyle/>
          <a:p>
            <a:r>
              <a:rPr lang="en-US" altLang="en-US" b="1"/>
              <a:t>U.S. Fish and Wildlife Service</a:t>
            </a:r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914399"/>
            <a:ext cx="3305175" cy="5076826"/>
          </a:xfrm>
        </p:spPr>
        <p:txBody>
          <a:bodyPr/>
          <a:lstStyle/>
          <a:p>
            <a:pPr marL="0" indent="0"/>
            <a:r>
              <a:rPr lang="en-US" altLang="en-US" sz="2800" dirty="0" smtClean="0"/>
              <a:t>U.S. FWS biologist</a:t>
            </a:r>
          </a:p>
          <a:p>
            <a:pPr marL="0" indent="0"/>
            <a:r>
              <a:rPr lang="en-US" altLang="en-US" sz="2800" dirty="0" smtClean="0"/>
              <a:t>Author of Silent Spring</a:t>
            </a:r>
          </a:p>
          <a:p>
            <a:pPr marL="0" indent="0"/>
            <a:r>
              <a:rPr lang="en-US" altLang="en-US" sz="2800" dirty="0" smtClean="0"/>
              <a:t>Sense of Wonder </a:t>
            </a:r>
            <a:r>
              <a:rPr lang="en-US" b="0" dirty="0"/>
              <a:t>1956 in "Women's Home Companion"</a:t>
            </a:r>
            <a:endParaRPr lang="en-US" altLang="en-US" sz="2800" dirty="0" smtClean="0"/>
          </a:p>
          <a:p>
            <a:pPr marL="400050" lvl="1" indent="0"/>
            <a:r>
              <a:rPr lang="en-US" altLang="en-US" sz="2400" dirty="0" smtClean="0"/>
              <a:t>“Resist the urge to name everything”</a:t>
            </a:r>
            <a:endParaRPr lang="en-US" altLang="en-US" sz="2400" dirty="0"/>
          </a:p>
        </p:txBody>
      </p:sp>
      <p:pic>
        <p:nvPicPr>
          <p:cNvPr id="33802" name="Picture 10" descr="rachel_cars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990600"/>
            <a:ext cx="39433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FWS+NWR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5105400"/>
            <a:ext cx="1204912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914" y="381000"/>
            <a:ext cx="4514638" cy="5029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05643" y="995363"/>
            <a:ext cx="4300257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6998134" cy="6858000"/>
          </a:xfrm>
        </p:spPr>
      </p:pic>
    </p:spTree>
    <p:extLst>
      <p:ext uri="{BB962C8B-B14F-4D97-AF65-F5344CB8AC3E}">
        <p14:creationId xmlns:p14="http://schemas.microsoft.com/office/powerpoint/2010/main" val="33100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13" y="533400"/>
            <a:ext cx="8503328" cy="1054250"/>
          </a:xfrm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</a:rPr>
              <a:t>“ABCs </a:t>
            </a:r>
            <a:r>
              <a:rPr lang="en-US" sz="3600" b="1" dirty="0" smtClean="0">
                <a:solidFill>
                  <a:srgbClr val="7030A0"/>
                </a:solidFill>
              </a:rPr>
              <a:t>of </a:t>
            </a:r>
            <a:r>
              <a:rPr lang="en-US" sz="3600" b="1" dirty="0">
                <a:solidFill>
                  <a:srgbClr val="7030A0"/>
                </a:solidFill>
              </a:rPr>
              <a:t>Getting Close to Wildlife.”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513" y="219542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(Arrows, Binoculars and Cameras)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505" y="2906182"/>
            <a:ext cx="5824598" cy="3883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1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otanical extract design template">
  <a:themeElements>
    <a:clrScheme name="Botanical extract design template 7">
      <a:dk1>
        <a:srgbClr val="82979A"/>
      </a:dk1>
      <a:lt1>
        <a:srgbClr val="FFFFFF"/>
      </a:lt1>
      <a:dk2>
        <a:srgbClr val="FF5BAD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6E8083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otanical extract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otanical extract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tanical extract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ical extract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ical extract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ical extract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ical extract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ical extract design template 7">
        <a:dk1>
          <a:srgbClr val="82979A"/>
        </a:dk1>
        <a:lt1>
          <a:srgbClr val="FFFFFF"/>
        </a:lt1>
        <a:dk2>
          <a:srgbClr val="FF5BAD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6E8083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12969</TotalTime>
  <Words>438</Words>
  <Application>Microsoft Office PowerPoint</Application>
  <PresentationFormat>On-screen Show (4:3)</PresentationFormat>
  <Paragraphs>71</Paragraphs>
  <Slides>45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Book Antiqua</vt:lpstr>
      <vt:lpstr>Calibri</vt:lpstr>
      <vt:lpstr>Impact</vt:lpstr>
      <vt:lpstr>Segoe Print</vt:lpstr>
      <vt:lpstr>Verdana</vt:lpstr>
      <vt:lpstr>Viner Hand ITC</vt:lpstr>
      <vt:lpstr>Wingdings</vt:lpstr>
      <vt:lpstr>Hardcover</vt:lpstr>
      <vt:lpstr>Office Theme</vt:lpstr>
      <vt:lpstr>Botanical extract design template</vt:lpstr>
      <vt:lpstr>PowerPoint Presentation</vt:lpstr>
      <vt:lpstr>Why teach nature based skills?</vt:lpstr>
      <vt:lpstr>PowerPoint Presentation</vt:lpstr>
      <vt:lpstr>PowerPoint Presentation</vt:lpstr>
      <vt:lpstr>There’s an app for that! </vt:lpstr>
      <vt:lpstr>U.S. Fish and Wildlife Service</vt:lpstr>
      <vt:lpstr>PowerPoint Presentation</vt:lpstr>
      <vt:lpstr>PowerPoint Presentation</vt:lpstr>
      <vt:lpstr>“ABCs of Getting Close to Wildlife.”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Wednesday  Tracking and the art of seeing</vt:lpstr>
      <vt:lpstr>    Tracking and the art of seeing</vt:lpstr>
      <vt:lpstr>PowerPoint Presentation</vt:lpstr>
      <vt:lpstr>Thursday The “snapshot” hunter; pursuing wildlife through the lens.</vt:lpstr>
      <vt:lpstr>PowerPoint Presentation</vt:lpstr>
      <vt:lpstr>Friday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Fly casting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goals of the Stick and Sting Program</vt:lpstr>
      <vt:lpstr>"The great charm of fly-fishing is that we are always learning."  ~Theodore Gordon </vt:lpstr>
    </vt:vector>
  </TitlesOfParts>
  <Company>U.S. Fish and Wildlife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was  Fred Bear?</dc:title>
  <dc:creator>Patrick, Brianna</dc:creator>
  <cp:lastModifiedBy>Conner, Matt</cp:lastModifiedBy>
  <cp:revision>196</cp:revision>
  <dcterms:created xsi:type="dcterms:W3CDTF">2013-06-03T17:15:31Z</dcterms:created>
  <dcterms:modified xsi:type="dcterms:W3CDTF">2018-09-17T23:07:58Z</dcterms:modified>
</cp:coreProperties>
</file>